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SemiBold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AD0163-DA9E-4232-BB49-0C318808DE12}">
  <a:tblStyle styleId="{D7AD0163-DA9E-4232-BB49-0C318808DE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RobotoSemiBold-bold.fntdata"/><Relationship Id="rId21" Type="http://schemas.openxmlformats.org/officeDocument/2006/relationships/font" Target="fonts/RobotoSemiBold-regular.fntdata"/><Relationship Id="rId24" Type="http://schemas.openxmlformats.org/officeDocument/2006/relationships/font" Target="fonts/RobotoSemiBold-boldItalic.fntdata"/><Relationship Id="rId23" Type="http://schemas.openxmlformats.org/officeDocument/2006/relationships/font" Target="fonts/Roboto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646c08fd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646c08fd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46c08fd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46c08fd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47409e481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47409e481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55479d8a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55479d8a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755479d8a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755479d8a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55479d8a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755479d8a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55479d8a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755479d8a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46c08fd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46c08fd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46c08fd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646c08fd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32400" l="0" r="0" t="31013"/>
          <a:stretch/>
        </p:blipFill>
        <p:spPr>
          <a:xfrm>
            <a:off x="389275" y="321600"/>
            <a:ext cx="5734050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5807625" y="2740300"/>
            <a:ext cx="27408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REPORTES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6004838" y="3379475"/>
            <a:ext cx="2346300" cy="507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CCC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6004963" y="3379475"/>
            <a:ext cx="23463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 SemiBold"/>
                <a:ea typeface="Roboto SemiBold"/>
                <a:cs typeface="Roboto SemiBold"/>
                <a:sym typeface="Roboto SemiBold"/>
              </a:rPr>
              <a:t>MERCADO MUNDIAL</a:t>
            </a:r>
            <a:endParaRPr sz="18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68" name="Google Shape;68;p13"/>
          <p:cNvSpPr/>
          <p:nvPr/>
        </p:nvSpPr>
        <p:spPr>
          <a:xfrm>
            <a:off x="6004775" y="4112775"/>
            <a:ext cx="2346300" cy="507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CCC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6004900" y="4112775"/>
            <a:ext cx="23463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 SemiBold"/>
                <a:ea typeface="Roboto SemiBold"/>
                <a:cs typeface="Roboto SemiBold"/>
                <a:sym typeface="Roboto SemiBold"/>
              </a:rPr>
              <a:t>MERCADO E.E.U.U</a:t>
            </a:r>
            <a:endParaRPr sz="18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/>
          <p:nvPr/>
        </p:nvSpPr>
        <p:spPr>
          <a:xfrm>
            <a:off x="472625" y="1113188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2"/>
          <p:cNvSpPr/>
          <p:nvPr/>
        </p:nvSpPr>
        <p:spPr>
          <a:xfrm>
            <a:off x="472750" y="2940488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72750" y="1281208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472750" y="3108522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MARGEN DE UTILIDAD BRUTA Y COGS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3901" y="907525"/>
            <a:ext cx="5935344" cy="37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/>
          <p:nvPr/>
        </p:nvSpPr>
        <p:spPr>
          <a:xfrm>
            <a:off x="7527550" y="2688713"/>
            <a:ext cx="183000" cy="190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7306600" y="2064150"/>
            <a:ext cx="1151700" cy="5076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7306600" y="2064150"/>
            <a:ext cx="1151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Roboto"/>
                <a:ea typeface="Roboto"/>
                <a:cs typeface="Roboto"/>
                <a:sym typeface="Roboto"/>
              </a:rPr>
              <a:t>WASHINGTON</a:t>
            </a:r>
            <a:endParaRPr sz="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Roboto"/>
                <a:ea typeface="Roboto"/>
                <a:cs typeface="Roboto"/>
                <a:sym typeface="Roboto"/>
              </a:rPr>
              <a:t>COGS: $XXXX</a:t>
            </a:r>
            <a:endParaRPr sz="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Roboto"/>
                <a:ea typeface="Roboto"/>
                <a:cs typeface="Roboto"/>
                <a:sym typeface="Roboto"/>
              </a:rPr>
              <a:t>MARGEN BRUTO: XX%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/>
        </p:nvSpPr>
        <p:spPr>
          <a:xfrm>
            <a:off x="0" y="1015200"/>
            <a:ext cx="91440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MERCADO MUNDIAL</a:t>
            </a:r>
            <a:endParaRPr b="1" sz="6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912400" y="202400"/>
            <a:ext cx="69819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INGRESOS, COSTOS Y UTILIDADES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652409" y="2404675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4652495" y="2404789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INGRESOS DEL PERÍODO ANTERIOR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$XXXXXX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2451038" y="2404613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9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2451124" y="2404727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99">
                <a:latin typeface="Roboto SemiBold"/>
                <a:ea typeface="Roboto SemiBold"/>
                <a:cs typeface="Roboto SemiBold"/>
                <a:sym typeface="Roboto SemiBold"/>
              </a:rPr>
              <a:t>INGRESOS DEL PERÍODO ACTUAL</a:t>
            </a:r>
            <a:endParaRPr sz="1299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XXXXXX</a:t>
            </a:r>
            <a:endParaRPr sz="2999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6853871" y="2404550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6853958" y="2404664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VARIACIÓN PORCENTUAL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XXXXXX%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83100" y="1072925"/>
            <a:ext cx="1104600" cy="36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1234575" y="1072925"/>
            <a:ext cx="1104600" cy="36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3225" y="1240946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</a:t>
            </a: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CATEGORÍA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34575" y="1240960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4652409" y="3736200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4652495" y="3736314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COSTOS</a:t>
            </a: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 DEL PERÍODO ANTERIOR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2451038" y="3736138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9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2451124" y="3736252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99">
                <a:latin typeface="Roboto SemiBold"/>
                <a:ea typeface="Roboto SemiBold"/>
                <a:cs typeface="Roboto SemiBold"/>
                <a:sym typeface="Roboto SemiBold"/>
              </a:rPr>
              <a:t>COSTOS</a:t>
            </a:r>
            <a:r>
              <a:rPr lang="es" sz="1299">
                <a:latin typeface="Roboto SemiBold"/>
                <a:ea typeface="Roboto SemiBold"/>
                <a:cs typeface="Roboto SemiBold"/>
                <a:sym typeface="Roboto SemiBold"/>
              </a:rPr>
              <a:t> DEL PERÍODO ACTUAL</a:t>
            </a:r>
            <a:endParaRPr sz="1299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XXXXXX</a:t>
            </a:r>
            <a:endParaRPr sz="2999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6853871" y="3736075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6853958" y="3736189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VARIACIÓN PORCENTUAL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XXXXXX%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4652309" y="1073050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4652395" y="1073164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UTILIDAD DEL PERIODO ANTERIOR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2450938" y="1072988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9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2451024" y="1073102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99">
                <a:latin typeface="Roboto SemiBold"/>
                <a:ea typeface="Roboto SemiBold"/>
                <a:cs typeface="Roboto SemiBold"/>
                <a:sym typeface="Roboto SemiBold"/>
              </a:rPr>
              <a:t>UTILIDAD DEL PERIODO ACTUAL</a:t>
            </a:r>
            <a:endParaRPr sz="1299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XXXXXX</a:t>
            </a:r>
            <a:endParaRPr sz="2999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6853771" y="1072925"/>
            <a:ext cx="20895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6853858" y="1073039"/>
            <a:ext cx="20895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VARIACIÓN PORCENTUAL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XXXXXX%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INGRESOS, COSTOS Y UTILIDADES MENSUALES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162075" y="1000213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162200" y="2827513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162200" y="1168233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162200" y="2995547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" name="Google Shape;111;p16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100" y="851125"/>
            <a:ext cx="7332552" cy="384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CLIENTES POR PAÍS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162448" y="2093473"/>
            <a:ext cx="22728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162455" y="3292651"/>
            <a:ext cx="22728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162448" y="2093475"/>
            <a:ext cx="2272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162448" y="3292750"/>
            <a:ext cx="2272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162425" y="894250"/>
            <a:ext cx="22725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162682" y="894300"/>
            <a:ext cx="22725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CANTIDAD VENDIDA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 b="14564" l="0" r="0" t="15077"/>
          <a:stretch/>
        </p:blipFill>
        <p:spPr>
          <a:xfrm>
            <a:off x="2926050" y="1060275"/>
            <a:ext cx="5721349" cy="30229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4724900" y="2725150"/>
            <a:ext cx="620400" cy="304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4724850" y="2725225"/>
            <a:ext cx="6204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">
                <a:latin typeface="Roboto"/>
                <a:ea typeface="Roboto"/>
                <a:cs typeface="Roboto"/>
                <a:sym typeface="Roboto"/>
              </a:rPr>
              <a:t>BRASIL</a:t>
            </a:r>
            <a:endParaRPr b="1" sz="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">
                <a:latin typeface="Roboto"/>
                <a:ea typeface="Roboto"/>
                <a:cs typeface="Roboto"/>
                <a:sym typeface="Roboto"/>
              </a:rPr>
              <a:t>1000 CLIENTES</a:t>
            </a:r>
            <a:endParaRPr b="1" sz="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UTILIDADES POR CATEGORÍA Y SUBCATEGORÍA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187848" y="2215123"/>
            <a:ext cx="22728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187855" y="3414301"/>
            <a:ext cx="22728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187848" y="2215125"/>
            <a:ext cx="2272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187848" y="3414400"/>
            <a:ext cx="2272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SEGMENTADOR POR SUBCATEGORÍA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187825" y="1015900"/>
            <a:ext cx="2272500" cy="109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188082" y="1015950"/>
            <a:ext cx="22725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3523675" y="894300"/>
            <a:ext cx="45228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UTILIDAD BRUTA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4437324" y="1401900"/>
            <a:ext cx="2695200" cy="130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1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8425" lIns="108425" spcFirstLastPara="1" rIns="108425" wrap="square" tIns="108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6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4437628" y="1401960"/>
            <a:ext cx="26952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425" lIns="108425" spcFirstLastPara="1" rIns="108425" wrap="square" tIns="108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58">
                <a:latin typeface="Roboto"/>
                <a:ea typeface="Roboto"/>
                <a:cs typeface="Roboto"/>
                <a:sym typeface="Roboto"/>
              </a:rPr>
              <a:t>$XXXXXXX</a:t>
            </a:r>
            <a:endParaRPr b="1" sz="3558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3523825" y="2702800"/>
            <a:ext cx="45228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UTILIDAD NETA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4437474" y="3210400"/>
            <a:ext cx="2695200" cy="130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1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8425" lIns="108425" spcFirstLastPara="1" rIns="108425" wrap="square" tIns="108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6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4437778" y="3210460"/>
            <a:ext cx="26952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425" lIns="108425" spcFirstLastPara="1" rIns="108425" wrap="square" tIns="108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58">
                <a:latin typeface="Roboto"/>
                <a:ea typeface="Roboto"/>
                <a:cs typeface="Roboto"/>
                <a:sym typeface="Roboto"/>
              </a:rPr>
              <a:t>$XXXXXXX</a:t>
            </a:r>
            <a:endParaRPr b="1" sz="3558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INDICADORES CLAVE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301775" y="1165313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301900" y="2992613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301900" y="1333333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301900" y="3160647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19"/>
          <p:cNvPicPr preferRelativeResize="0"/>
          <p:nvPr/>
        </p:nvPicPr>
        <p:blipFill rotWithShape="1">
          <a:blip r:embed="rId3">
            <a:alphaModFix/>
          </a:blip>
          <a:srcRect b="10746" l="0" r="0" t="18084"/>
          <a:stretch/>
        </p:blipFill>
        <p:spPr>
          <a:xfrm>
            <a:off x="5585661" y="1449325"/>
            <a:ext cx="2911596" cy="138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 txBox="1"/>
          <p:nvPr/>
        </p:nvSpPr>
        <p:spPr>
          <a:xfrm>
            <a:off x="5585538" y="864425"/>
            <a:ext cx="29115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VARIACIÓN DEL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RATIO COSTO OPERACIONAL VS LY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19"/>
          <p:cNvPicPr preferRelativeResize="0"/>
          <p:nvPr/>
        </p:nvPicPr>
        <p:blipFill rotWithShape="1">
          <a:blip r:embed="rId3">
            <a:alphaModFix/>
          </a:blip>
          <a:srcRect b="10746" l="0" r="0" t="18084"/>
          <a:stretch/>
        </p:blipFill>
        <p:spPr>
          <a:xfrm>
            <a:off x="6506834" y="3415700"/>
            <a:ext cx="2369192" cy="12851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/>
        </p:nvSpPr>
        <p:spPr>
          <a:xfrm>
            <a:off x="6506732" y="2908100"/>
            <a:ext cx="23691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PORCENTAJE DE COGS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1612673" y="2920600"/>
            <a:ext cx="23691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MARGEN DE UTILIDAD NETA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4059372" y="2920600"/>
            <a:ext cx="23691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MARGEN DE UTILIDAD BRUTA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" name="Google Shape;158;p19"/>
          <p:cNvPicPr preferRelativeResize="0"/>
          <p:nvPr/>
        </p:nvPicPr>
        <p:blipFill rotWithShape="1">
          <a:blip r:embed="rId3">
            <a:alphaModFix/>
          </a:blip>
          <a:srcRect b="10746" l="0" r="0" t="18084"/>
          <a:stretch/>
        </p:blipFill>
        <p:spPr>
          <a:xfrm>
            <a:off x="1612775" y="3427330"/>
            <a:ext cx="2369192" cy="1285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/>
          <p:cNvPicPr preferRelativeResize="0"/>
          <p:nvPr/>
        </p:nvPicPr>
        <p:blipFill rotWithShape="1">
          <a:blip r:embed="rId3">
            <a:alphaModFix/>
          </a:blip>
          <a:srcRect b="10746" l="0" r="0" t="18084"/>
          <a:stretch/>
        </p:blipFill>
        <p:spPr>
          <a:xfrm>
            <a:off x="4059759" y="3427330"/>
            <a:ext cx="2369192" cy="1285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/>
          <p:cNvPicPr preferRelativeResize="0"/>
          <p:nvPr/>
        </p:nvPicPr>
        <p:blipFill rotWithShape="1">
          <a:blip r:embed="rId3">
            <a:alphaModFix/>
          </a:blip>
          <a:srcRect b="10746" l="0" r="0" t="18084"/>
          <a:stretch/>
        </p:blipFill>
        <p:spPr>
          <a:xfrm>
            <a:off x="1991561" y="1449325"/>
            <a:ext cx="2911596" cy="138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1991438" y="941825"/>
            <a:ext cx="29115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RATIO COSTO OPERACIONAL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/>
        </p:nvSpPr>
        <p:spPr>
          <a:xfrm>
            <a:off x="0" y="1015200"/>
            <a:ext cx="91440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MERCADO E.E.U.U</a:t>
            </a:r>
            <a:endParaRPr b="1" sz="6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" name="Google Shape;171;p21"/>
          <p:cNvGraphicFramePr/>
          <p:nvPr/>
        </p:nvGraphicFramePr>
        <p:xfrm>
          <a:off x="1381300" y="224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{D7AD0163-DA9E-4232-BB49-0C318808DE12}</a:tableStyleId>
              </a:tblPr>
              <a:tblGrid>
                <a:gridCol w="906300"/>
                <a:gridCol w="729350"/>
                <a:gridCol w="985075"/>
                <a:gridCol w="824050"/>
                <a:gridCol w="906775"/>
                <a:gridCol w="845400"/>
                <a:gridCol w="884950"/>
                <a:gridCol w="606900"/>
                <a:gridCol w="735225"/>
              </a:tblGrid>
              <a:tr h="902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PROVINCIA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CIUDAD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CATEGORÍA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UTILIDAD BRUTA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MARGEN UTILIDAD BRUTA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UTILIDAD NETA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MARGEN UTILIDAD NETA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COGS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COSTO DE ENVÍO</a:t>
                      </a:r>
                      <a:endParaRPr sz="11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" name="Google Shape;172;p21"/>
          <p:cNvSpPr txBox="1"/>
          <p:nvPr/>
        </p:nvSpPr>
        <p:spPr>
          <a:xfrm>
            <a:off x="125" y="20240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INDICADORES CLAVE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1"/>
          <p:cNvSpPr/>
          <p:nvPr/>
        </p:nvSpPr>
        <p:spPr>
          <a:xfrm>
            <a:off x="155125" y="1113188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155250" y="2940488"/>
            <a:ext cx="1104600" cy="17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155250" y="1281208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CATEGORÍA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1"/>
          <p:cNvSpPr txBox="1"/>
          <p:nvPr/>
        </p:nvSpPr>
        <p:spPr>
          <a:xfrm>
            <a:off x="155250" y="3108522"/>
            <a:ext cx="1104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SEGMENTADOR POR AÑO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5177921" y="1028587"/>
            <a:ext cx="31614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5178052" y="1028702"/>
            <a:ext cx="31614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 SemiBold"/>
                <a:ea typeface="Roboto SemiBold"/>
                <a:cs typeface="Roboto SemiBold"/>
                <a:sym typeface="Roboto SemiBold"/>
              </a:rPr>
              <a:t>INGRESOS DEL PERÍODO ANTERIOR</a:t>
            </a:r>
            <a:endParaRPr sz="13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3000">
                <a:latin typeface="Roboto SemiBold"/>
                <a:ea typeface="Roboto SemiBold"/>
                <a:cs typeface="Roboto SemiBold"/>
                <a:sym typeface="Roboto SemiBold"/>
              </a:rPr>
              <a:t>XXXXXXX</a:t>
            </a:r>
            <a:endParaRPr sz="30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1847174" y="1028525"/>
            <a:ext cx="3161400" cy="96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9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1847305" y="1028639"/>
            <a:ext cx="31614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99">
                <a:latin typeface="Roboto SemiBold"/>
                <a:ea typeface="Roboto SemiBold"/>
                <a:cs typeface="Roboto SemiBold"/>
                <a:sym typeface="Roboto SemiBold"/>
              </a:rPr>
              <a:t>INGRESOS DEL PERÍODO ACTUAL</a:t>
            </a:r>
            <a:endParaRPr sz="1299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$</a:t>
            </a:r>
            <a:r>
              <a:rPr lang="es" sz="2999">
                <a:latin typeface="Roboto SemiBold"/>
                <a:ea typeface="Roboto SemiBold"/>
                <a:cs typeface="Roboto SemiBold"/>
                <a:sym typeface="Roboto SemiBold"/>
              </a:rPr>
              <a:t>XXXXXXX</a:t>
            </a:r>
            <a:endParaRPr sz="2999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